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" panose="020B0604020202020204" pitchFamily="34" charset="0"/>
      <p:regular r:id="rId8"/>
    </p:embeddedFont>
    <p:embeddedFont>
      <p:font typeface="Arial Bold" panose="020B0704020202020204" pitchFamily="34" charset="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2" panose="020B0604020202020204" charset="0"/>
      <p:regular r:id="rId15"/>
    </p:embeddedFont>
    <p:embeddedFont>
      <p:font typeface="Canva Sans 2 Bold" panose="020B0604020202020204" charset="0"/>
      <p:regular r:id="rId16"/>
    </p:embeddedFont>
    <p:embeddedFont>
      <p:font typeface="Copperplate Gothic 32 AB Bold" panose="020B0604020202020204" charset="0"/>
      <p:regular r:id="rId17"/>
    </p:embeddedFont>
    <p:embeddedFont>
      <p:font typeface="ITC Franklin Gothic LT" panose="020B0604020202020204" charset="0"/>
      <p:regular r:id="rId18"/>
    </p:embeddedFont>
    <p:embeddedFont>
      <p:font typeface="ITC Franklin Gothic LT Semi-Bold" panose="020B0604020202020204" charset="0"/>
      <p:regular r:id="rId19"/>
    </p:embeddedFont>
    <p:embeddedFont>
      <p:font typeface="Norwester" panose="020B0604020202020204" charset="0"/>
      <p:regular r:id="rId20"/>
    </p:embeddedFont>
    <p:embeddedFont>
      <p:font typeface="Open Sans Extra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  <p:embeddedFont>
      <p:font typeface="Poppi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4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02829" y="4876785"/>
            <a:ext cx="5882862" cy="5094559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2"/>
              <a:stretch>
                <a:fillRect l="-34179" r="-3417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159979" y="10069595"/>
            <a:ext cx="5928385" cy="5094706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01081" y="-41370"/>
            <a:ext cx="5621916" cy="4868579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3"/>
              <a:stretch>
                <a:fillRect t="-13696" b="-1369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36038" y="2399515"/>
            <a:ext cx="5721177" cy="495453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4"/>
              <a:stretch>
                <a:fillRect l="-16233" r="-1623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055204" y="-270697"/>
            <a:ext cx="5886728" cy="5097906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5"/>
              <a:stretch>
                <a:fillRect l="-15068" r="-150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27706" y="7433589"/>
            <a:ext cx="5778327" cy="5004031"/>
            <a:chOff x="0" y="0"/>
            <a:chExt cx="6350000" cy="5499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6"/>
              <a:stretch>
                <a:fillRect l="-23162" r="-23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69363" y="-2680715"/>
            <a:ext cx="5778327" cy="5004031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7"/>
              <a:stretch>
                <a:fillRect t="-11179" b="-1117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8600" y="4472663"/>
            <a:ext cx="10058400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99"/>
              </a:lnSpc>
            </a:pPr>
            <a:r>
              <a:rPr lang="en-US" sz="8989" dirty="0">
                <a:solidFill>
                  <a:srgbClr val="000000"/>
                </a:solidFill>
                <a:latin typeface="Norwester"/>
              </a:rPr>
              <a:t>CYBER - TECH  </a:t>
            </a:r>
          </a:p>
          <a:p>
            <a:pPr>
              <a:lnSpc>
                <a:spcPts val="8899"/>
              </a:lnSpc>
            </a:pPr>
            <a:r>
              <a:rPr lang="en-US" sz="8989" dirty="0">
                <a:solidFill>
                  <a:srgbClr val="000000"/>
                </a:solidFill>
                <a:latin typeface="Norwester"/>
              </a:rPr>
              <a:t>HELMET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755" y="1945818"/>
            <a:ext cx="6009564" cy="228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4"/>
              </a:lnSpc>
            </a:pPr>
            <a:r>
              <a:rPr lang="en-US" sz="5933" dirty="0">
                <a:solidFill>
                  <a:srgbClr val="000000"/>
                </a:solidFill>
                <a:latin typeface="Copperplate Gothic 32 AB Bold"/>
              </a:rPr>
              <a:t>THE BELIEVERS</a:t>
            </a:r>
          </a:p>
          <a:p>
            <a:pPr>
              <a:lnSpc>
                <a:spcPts val="5874"/>
              </a:lnSpc>
            </a:pPr>
            <a:r>
              <a:rPr lang="en-US" sz="5933" dirty="0">
                <a:solidFill>
                  <a:srgbClr val="000000"/>
                </a:solidFill>
                <a:latin typeface="Copperplate Gothic 32 AB Bold"/>
              </a:rPr>
              <a:t>PRESENTS-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E5DF7-2865-F99B-5C7A-BEC94DC0C91F}"/>
              </a:ext>
            </a:extLst>
          </p:cNvPr>
          <p:cNvSpPr txBox="1"/>
          <p:nvPr/>
        </p:nvSpPr>
        <p:spPr>
          <a:xfrm flipH="1">
            <a:off x="228600" y="8007492"/>
            <a:ext cx="9134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2449"/>
                </a:solidFill>
                <a:effectLst/>
                <a:latin typeface="montserratregular"/>
              </a:rPr>
              <a:t>Ideas focused on the intelligent use of resources for transforming and advancements of technology with combining the artificial intelligence to explore more various sources and get valuable insights.</a:t>
            </a:r>
            <a:endParaRPr lang="en-IN" sz="3200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093BD2-40BC-FE70-264A-FEFD80C395EE}"/>
              </a:ext>
            </a:extLst>
          </p:cNvPr>
          <p:cNvSpPr/>
          <p:nvPr/>
        </p:nvSpPr>
        <p:spPr>
          <a:xfrm>
            <a:off x="228600" y="7079044"/>
            <a:ext cx="6960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STATEMENT:-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3773928" y="3363854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478366" y="6411782"/>
            <a:ext cx="4809634" cy="2846518"/>
          </a:xfrm>
          <a:custGeom>
            <a:avLst/>
            <a:gdLst/>
            <a:ahLst/>
            <a:cxnLst/>
            <a:rect l="l" t="t" r="r" b="b"/>
            <a:pathLst>
              <a:path w="4809634" h="2846518">
                <a:moveTo>
                  <a:pt x="0" y="0"/>
                </a:moveTo>
                <a:lnTo>
                  <a:pt x="4809634" y="0"/>
                </a:lnTo>
                <a:lnTo>
                  <a:pt x="4809634" y="2846518"/>
                </a:lnTo>
                <a:lnTo>
                  <a:pt x="0" y="2846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790588" y="3353433"/>
            <a:ext cx="11124301" cy="594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PS Code: 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SIH1482</a:t>
            </a:r>
          </a:p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Problem Statement Title: 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Student Innovation</a:t>
            </a:r>
          </a:p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Team Name: 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the believers</a:t>
            </a:r>
          </a:p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Team Leader Name: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 ADITYA SHARMA</a:t>
            </a:r>
          </a:p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Institute Code (AISHE): 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C-46111</a:t>
            </a:r>
          </a:p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Institute Name: 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KIET GroUP OF INSTITUTIONS</a:t>
            </a:r>
          </a:p>
          <a:p>
            <a:pPr>
              <a:lnSpc>
                <a:spcPts val="6443"/>
              </a:lnSpc>
            </a:pPr>
            <a:r>
              <a:rPr lang="en-US" sz="3270">
                <a:solidFill>
                  <a:srgbClr val="000000"/>
                </a:solidFill>
                <a:latin typeface="ITC Franklin Gothic LT Semi-Bold"/>
              </a:rPr>
              <a:t>Theme Name: </a:t>
            </a:r>
            <a:r>
              <a:rPr lang="en-US" sz="3270">
                <a:solidFill>
                  <a:srgbClr val="5E17EB"/>
                </a:solidFill>
                <a:latin typeface="ITC Franklin Gothic LT"/>
              </a:rPr>
              <a:t> smart automation</a:t>
            </a:r>
          </a:p>
          <a:p>
            <a:pPr>
              <a:lnSpc>
                <a:spcPts val="883"/>
              </a:lnSpc>
            </a:pPr>
            <a:endParaRPr lang="en-US" sz="3270">
              <a:solidFill>
                <a:srgbClr val="5E17EB"/>
              </a:solidFill>
              <a:latin typeface="ITC Franklin Gothic L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73888" y="282575"/>
            <a:ext cx="11141001" cy="28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1"/>
              </a:lnSpc>
            </a:pPr>
            <a:r>
              <a:rPr lang="en-US" sz="5501">
                <a:solidFill>
                  <a:srgbClr val="0D0F68"/>
                </a:solidFill>
                <a:latin typeface="Open Sans Extra Bold"/>
              </a:rPr>
              <a:t>THE BELIEVERS</a:t>
            </a:r>
          </a:p>
          <a:p>
            <a:pPr algn="just">
              <a:lnSpc>
                <a:spcPts val="7701"/>
              </a:lnSpc>
            </a:pPr>
            <a:r>
              <a:rPr lang="en-US" sz="5501">
                <a:solidFill>
                  <a:srgbClr val="0D0F68"/>
                </a:solidFill>
                <a:latin typeface="Open Sans Extra Bold"/>
              </a:rPr>
              <a:t>PRESENTS -</a:t>
            </a:r>
          </a:p>
          <a:p>
            <a:pPr algn="just">
              <a:lnSpc>
                <a:spcPts val="7701"/>
              </a:lnSpc>
              <a:spcBef>
                <a:spcPct val="0"/>
              </a:spcBef>
            </a:pPr>
            <a:r>
              <a:rPr lang="en-US" sz="5501">
                <a:solidFill>
                  <a:srgbClr val="0D0F68"/>
                </a:solidFill>
                <a:latin typeface="Open Sans Extra Bold"/>
              </a:rPr>
              <a:t>CYBER-TECH HELMET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8733"/>
            <a:ext cx="18288000" cy="2639475"/>
            <a:chOff x="0" y="0"/>
            <a:chExt cx="4816593" cy="695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95170"/>
            </a:xfrm>
            <a:custGeom>
              <a:avLst/>
              <a:gdLst/>
              <a:ahLst/>
              <a:cxnLst/>
              <a:rect l="l" t="t" r="r" b="b"/>
              <a:pathLst>
                <a:path w="4816592" h="695170">
                  <a:moveTo>
                    <a:pt x="0" y="0"/>
                  </a:moveTo>
                  <a:lnTo>
                    <a:pt x="4816592" y="0"/>
                  </a:lnTo>
                  <a:lnTo>
                    <a:pt x="4816592" y="695170"/>
                  </a:lnTo>
                  <a:lnTo>
                    <a:pt x="0" y="69517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8095" y="2636344"/>
            <a:ext cx="14728763" cy="743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Title : CyberTech Helmet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Team Leader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ADITYA SHARMA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Branch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B.Tech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Stream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CSIT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Year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II 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Team Member 1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Shagun Goel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Branch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B.Tech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Stream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CSIT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Year : II 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Team Member 2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Rohit Halsana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Branch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B.Tech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 Stream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CS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Year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II  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Team Member 3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Agnik Saha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Branch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B.Tech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Stream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IT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Year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II 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Team Member 4: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Pari 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Branch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B.Tech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Stream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CSEAI   </a:t>
            </a:r>
            <a:r>
              <a:rPr lang="en-US" sz="2848">
                <a:solidFill>
                  <a:srgbClr val="545454"/>
                </a:solidFill>
                <a:latin typeface="Arial Bold"/>
              </a:rPr>
              <a:t>Year :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 II 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545454"/>
                </a:solidFill>
                <a:latin typeface="Arial Bold"/>
              </a:rPr>
              <a:t>Team Member 5 : </a:t>
            </a:r>
            <a:r>
              <a:rPr lang="en-US" sz="2848">
                <a:solidFill>
                  <a:srgbClr val="545454"/>
                </a:solidFill>
                <a:latin typeface="Arial"/>
              </a:rPr>
              <a:t>Shreya Dixit</a:t>
            </a:r>
          </a:p>
          <a:p>
            <a:pPr>
              <a:lnSpc>
                <a:spcPts val="4311"/>
              </a:lnSpc>
            </a:pPr>
            <a:r>
              <a:rPr lang="en-US" sz="2694">
                <a:solidFill>
                  <a:srgbClr val="545454"/>
                </a:solidFill>
                <a:latin typeface="Arial Bold"/>
              </a:rPr>
              <a:t>Branch : </a:t>
            </a:r>
            <a:r>
              <a:rPr lang="en-US" sz="2694">
                <a:solidFill>
                  <a:srgbClr val="545454"/>
                </a:solidFill>
                <a:latin typeface="Arial"/>
              </a:rPr>
              <a:t>B.Tech   </a:t>
            </a:r>
            <a:r>
              <a:rPr lang="en-US" sz="2694">
                <a:solidFill>
                  <a:srgbClr val="545454"/>
                </a:solidFill>
                <a:latin typeface="Arial Bold"/>
              </a:rPr>
              <a:t>Stream :</a:t>
            </a:r>
            <a:r>
              <a:rPr lang="en-US" sz="2694">
                <a:solidFill>
                  <a:srgbClr val="545454"/>
                </a:solidFill>
                <a:latin typeface="Arial"/>
              </a:rPr>
              <a:t> CS   </a:t>
            </a:r>
            <a:r>
              <a:rPr lang="en-US" sz="2694">
                <a:solidFill>
                  <a:srgbClr val="545454"/>
                </a:solidFill>
                <a:latin typeface="Arial Bold"/>
              </a:rPr>
              <a:t>Year : </a:t>
            </a:r>
            <a:r>
              <a:rPr lang="en-US" sz="2694">
                <a:solidFill>
                  <a:srgbClr val="545454"/>
                </a:solidFill>
                <a:latin typeface="Arial"/>
              </a:rPr>
              <a:t>II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2294" y="971550"/>
            <a:ext cx="1080931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TEAM  -  THE  BELIEVERS</a:t>
            </a:r>
          </a:p>
        </p:txBody>
      </p:sp>
      <p:sp>
        <p:nvSpPr>
          <p:cNvPr id="7" name="Freeform 7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0" y="2350742"/>
            <a:ext cx="6212838" cy="288733"/>
            <a:chOff x="0" y="0"/>
            <a:chExt cx="1636303" cy="76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9651131" y="3986996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4910" y="1114028"/>
            <a:ext cx="11245538" cy="8322153"/>
            <a:chOff x="0" y="0"/>
            <a:chExt cx="2961788" cy="2191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191843"/>
            </a:xfrm>
            <a:custGeom>
              <a:avLst/>
              <a:gdLst/>
              <a:ahLst/>
              <a:cxnLst/>
              <a:rect l="l" t="t" r="r" b="b"/>
              <a:pathLst>
                <a:path w="2961788" h="2191843">
                  <a:moveTo>
                    <a:pt x="0" y="0"/>
                  </a:moveTo>
                  <a:lnTo>
                    <a:pt x="2961788" y="0"/>
                  </a:lnTo>
                  <a:lnTo>
                    <a:pt x="2961788" y="2191843"/>
                  </a:lnTo>
                  <a:lnTo>
                    <a:pt x="0" y="2191843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1116195" y="1002027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flipH="1">
            <a:off x="9417583" y="494244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829684" y="4999594"/>
            <a:ext cx="7720616" cy="413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TECHNOLOGY USED:</a:t>
            </a:r>
          </a:p>
          <a:p>
            <a:pPr marL="604515" lvl="1" indent="-302257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IOT</a:t>
            </a:r>
          </a:p>
          <a:p>
            <a:pPr marL="604515" lvl="1" indent="-302257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AI</a:t>
            </a:r>
          </a:p>
          <a:p>
            <a:pPr marL="604515" lvl="1" indent="-302257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AR</a:t>
            </a:r>
          </a:p>
          <a:p>
            <a:pPr marL="604515" lvl="1" indent="-302257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ANDROID</a:t>
            </a:r>
          </a:p>
          <a:p>
            <a:pPr marL="604515" lvl="1" indent="-302257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DATA SCIENCE</a:t>
            </a:r>
          </a:p>
          <a:p>
            <a:pPr marL="604515" lvl="1" indent="-302257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ML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10903353" y="5762713"/>
            <a:ext cx="3891414" cy="0"/>
          </a:xfrm>
          <a:prstGeom prst="line">
            <a:avLst/>
          </a:prstGeom>
          <a:ln w="28575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0579107" y="641187"/>
            <a:ext cx="7505144" cy="3967882"/>
          </a:xfrm>
          <a:custGeom>
            <a:avLst/>
            <a:gdLst/>
            <a:ahLst/>
            <a:cxnLst/>
            <a:rect l="l" t="t" r="r" b="b"/>
            <a:pathLst>
              <a:path w="7505144" h="3967882">
                <a:moveTo>
                  <a:pt x="0" y="0"/>
                </a:moveTo>
                <a:lnTo>
                  <a:pt x="7505145" y="0"/>
                </a:lnTo>
                <a:lnTo>
                  <a:pt x="7505145" y="3967882"/>
                </a:lnTo>
                <a:lnTo>
                  <a:pt x="0" y="3967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27" t="-737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397851" y="148899"/>
            <a:ext cx="6718399" cy="8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7"/>
              </a:lnSpc>
              <a:spcBef>
                <a:spcPct val="0"/>
              </a:spcBef>
            </a:pPr>
            <a:r>
              <a:rPr lang="en-US" sz="5112" u="sng">
                <a:solidFill>
                  <a:srgbClr val="000000"/>
                </a:solidFill>
                <a:latin typeface="Open Sans Extra Bold"/>
              </a:rPr>
              <a:t>CYBER-TECH HELMET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24830" y="1643650"/>
            <a:ext cx="95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97851" y="1181346"/>
            <a:ext cx="9562571" cy="238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Canva Sans 2"/>
              </a:rPr>
              <a:t>Traditional helmets, while effective in protecting users from head injuries, often fall short in meeting the demands of modern consumers.</a:t>
            </a:r>
          </a:p>
          <a:p>
            <a:pPr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Canva Sans 2"/>
              </a:rPr>
              <a:t>To bridge this gap, our CyberTech Helmet seeks to identify and address key issues related to traditional helmets.</a:t>
            </a:r>
          </a:p>
          <a:p>
            <a:pPr>
              <a:lnSpc>
                <a:spcPts val="3174"/>
              </a:lnSpc>
            </a:pPr>
            <a:endParaRPr lang="en-US" sz="2267">
              <a:solidFill>
                <a:srgbClr val="000000"/>
              </a:solidFill>
              <a:latin typeface="Canva Sans 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4050" y="3250690"/>
            <a:ext cx="10363158" cy="668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 Bold"/>
              </a:rPr>
              <a:t>Safety Enhancement:</a:t>
            </a:r>
            <a:r>
              <a:rPr lang="en-US" sz="2400">
                <a:solidFill>
                  <a:srgbClr val="000000"/>
                </a:solidFill>
                <a:latin typeface="Canva Sans 2"/>
              </a:rPr>
              <a:t> Utilizing advanced materials, impact-absorbing technologies, and innovative design, the CyberTech helmet offers substantial protection 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 2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 Bold"/>
              </a:rPr>
              <a:t>Connectivity and Communication: </a:t>
            </a:r>
            <a:r>
              <a:rPr lang="en-US" sz="2400">
                <a:solidFill>
                  <a:srgbClr val="000000"/>
                </a:solidFill>
                <a:latin typeface="Canva Sans 2"/>
              </a:rPr>
              <a:t>It connects wirelessly with smartphones and other wearables to improve communication.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 2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 Bold"/>
              </a:rPr>
              <a:t>Visibility :</a:t>
            </a:r>
            <a:r>
              <a:rPr lang="en-US" sz="2400">
                <a:solidFill>
                  <a:srgbClr val="000000"/>
                </a:solidFill>
                <a:latin typeface="Canva Sans 2"/>
              </a:rPr>
              <a:t> It offers enhanced visibility in various conditions, such as low light or adverse weather.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 2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 Bold"/>
              </a:rPr>
              <a:t>Augmented Reality (AR): </a:t>
            </a:r>
            <a:r>
              <a:rPr lang="en-US" sz="2400">
                <a:solidFill>
                  <a:srgbClr val="000000"/>
                </a:solidFill>
                <a:latin typeface="Canva Sans 2"/>
              </a:rPr>
              <a:t>Integration of AR technology for navigation and real-time information display improves user experience.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 2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 Bold"/>
              </a:rPr>
              <a:t>Regulatory Compliance:</a:t>
            </a:r>
            <a:r>
              <a:rPr lang="en-US" sz="2400">
                <a:solidFill>
                  <a:srgbClr val="000000"/>
                </a:solidFill>
                <a:latin typeface="Canva Sans 2"/>
              </a:rPr>
              <a:t> CyberTech Helmet adheres to a complex web of safety standards and regulations.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058405" y="-2161424"/>
            <a:ext cx="14171191" cy="14171191"/>
          </a:xfrm>
          <a:custGeom>
            <a:avLst/>
            <a:gdLst/>
            <a:ahLst/>
            <a:cxnLst/>
            <a:rect l="l" t="t" r="r" b="b"/>
            <a:pathLst>
              <a:path w="14171191" h="14171191">
                <a:moveTo>
                  <a:pt x="0" y="0"/>
                </a:moveTo>
                <a:lnTo>
                  <a:pt x="14171190" y="0"/>
                </a:lnTo>
                <a:lnTo>
                  <a:pt x="14171190" y="14171191"/>
                </a:lnTo>
                <a:lnTo>
                  <a:pt x="0" y="14171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229595" y="1028700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229595" y="8228595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28700" y="8228595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803386" y="830030"/>
            <a:ext cx="8183951" cy="8399695"/>
            <a:chOff x="0" y="0"/>
            <a:chExt cx="1697389" cy="17421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7389" cy="1742136"/>
            </a:xfrm>
            <a:custGeom>
              <a:avLst/>
              <a:gdLst/>
              <a:ahLst/>
              <a:cxnLst/>
              <a:rect l="l" t="t" r="r" b="b"/>
              <a:pathLst>
                <a:path w="1697389" h="1742136">
                  <a:moveTo>
                    <a:pt x="0" y="0"/>
                  </a:moveTo>
                  <a:lnTo>
                    <a:pt x="1697389" y="0"/>
                  </a:lnTo>
                  <a:lnTo>
                    <a:pt x="1697389" y="1742136"/>
                  </a:lnTo>
                  <a:lnTo>
                    <a:pt x="0" y="174213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54037" y="810980"/>
            <a:ext cx="8155361" cy="8418745"/>
            <a:chOff x="0" y="0"/>
            <a:chExt cx="1691460" cy="1746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1460" cy="1746087"/>
            </a:xfrm>
            <a:custGeom>
              <a:avLst/>
              <a:gdLst/>
              <a:ahLst/>
              <a:cxnLst/>
              <a:rect l="l" t="t" r="r" b="b"/>
              <a:pathLst>
                <a:path w="1691460" h="1746087">
                  <a:moveTo>
                    <a:pt x="0" y="0"/>
                  </a:moveTo>
                  <a:lnTo>
                    <a:pt x="1691460" y="0"/>
                  </a:lnTo>
                  <a:lnTo>
                    <a:pt x="1691460" y="1746087"/>
                  </a:lnTo>
                  <a:lnTo>
                    <a:pt x="0" y="174608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1463545" y="2072126"/>
            <a:ext cx="669271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flipH="1">
            <a:off x="9683202" y="2058405"/>
            <a:ext cx="7061246" cy="38099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38100" y="0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7220698" y="0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4" y="0"/>
                </a:lnTo>
                <a:lnTo>
                  <a:pt x="1029704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-1005" y="9229725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7125448" y="9229725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4" y="0"/>
                </a:lnTo>
                <a:lnTo>
                  <a:pt x="1029704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927466" y="1176518"/>
            <a:ext cx="8012460" cy="59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0"/>
              </a:lnSpc>
            </a:pPr>
            <a:r>
              <a:rPr lang="en-US" sz="3564">
                <a:solidFill>
                  <a:srgbClr val="000000"/>
                </a:solidFill>
                <a:latin typeface="Canva Sans 2 Bold"/>
              </a:rPr>
              <a:t>FEATURES OF CYBER-TECH HELMET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7017" y="1896480"/>
            <a:ext cx="6825769" cy="840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3"/>
              </a:lnSpc>
            </a:pPr>
            <a:endParaRPr/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Fall Detection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Distance Sensing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Alcohol detector 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Live-Streaming 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Object Detection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Speech recognition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Bluetooth Connectivity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GPS Navigation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Auto calls nearest hospital</a:t>
            </a:r>
          </a:p>
          <a:p>
            <a:pPr marL="734061" lvl="1" indent="-36703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2 Bold"/>
              </a:rPr>
              <a:t>Helmet-required Vehicle Ignition</a:t>
            </a:r>
          </a:p>
          <a:p>
            <a:pPr>
              <a:lnSpc>
                <a:spcPts val="3690"/>
              </a:lnSpc>
            </a:pPr>
            <a:endParaRPr lang="en-US" sz="3400">
              <a:solidFill>
                <a:srgbClr val="000000"/>
              </a:solidFill>
              <a:latin typeface="Canva Sans 2 Bold"/>
            </a:endParaRPr>
          </a:p>
          <a:p>
            <a:pPr>
              <a:lnSpc>
                <a:spcPts val="3690"/>
              </a:lnSpc>
            </a:pPr>
            <a:r>
              <a:rPr lang="en-US" sz="2636">
                <a:solidFill>
                  <a:srgbClr val="000000"/>
                </a:solidFill>
                <a:latin typeface="Canva Sans 2 Bold"/>
              </a:rPr>
              <a:t> </a:t>
            </a:r>
          </a:p>
          <a:p>
            <a:pPr>
              <a:lnSpc>
                <a:spcPts val="3690"/>
              </a:lnSpc>
            </a:pPr>
            <a:endParaRPr lang="en-US" sz="2636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67270" y="1184773"/>
            <a:ext cx="6578650" cy="578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50"/>
              </a:lnSpc>
            </a:pPr>
            <a:r>
              <a:rPr lang="en-US" sz="3464">
                <a:solidFill>
                  <a:srgbClr val="000000"/>
                </a:solidFill>
                <a:latin typeface="Canva Sans 2 Bold"/>
              </a:rPr>
              <a:t>DEPENDECIES AND STOPPERS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05880" y="2206970"/>
            <a:ext cx="7648142" cy="469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33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Low Bandwidth Issues</a:t>
            </a:r>
          </a:p>
          <a:p>
            <a:pPr marL="734059" lvl="1" indent="-367030">
              <a:lnSpc>
                <a:spcPts val="533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Background Disturbances</a:t>
            </a:r>
          </a:p>
          <a:p>
            <a:pPr marL="734059" lvl="1" indent="-367030">
              <a:lnSpc>
                <a:spcPts val="533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Huge Data for Data Training for Object Detection</a:t>
            </a:r>
          </a:p>
          <a:p>
            <a:pPr marL="734059" lvl="1" indent="-367030">
              <a:lnSpc>
                <a:spcPts val="533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Costly</a:t>
            </a:r>
          </a:p>
          <a:p>
            <a:pPr marL="734059" lvl="1" indent="-367030">
              <a:lnSpc>
                <a:spcPts val="533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Maintenance </a:t>
            </a:r>
          </a:p>
          <a:p>
            <a:pPr marL="734059" lvl="1" indent="-367030">
              <a:lnSpc>
                <a:spcPts val="533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Increased Weight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758310" y="3194535"/>
            <a:ext cx="8317949" cy="5674346"/>
          </a:xfrm>
          <a:custGeom>
            <a:avLst/>
            <a:gdLst/>
            <a:ahLst/>
            <a:cxnLst/>
            <a:rect l="l" t="t" r="r" b="b"/>
            <a:pathLst>
              <a:path w="8317949" h="5674346">
                <a:moveTo>
                  <a:pt x="0" y="0"/>
                </a:moveTo>
                <a:lnTo>
                  <a:pt x="8317949" y="0"/>
                </a:lnTo>
                <a:lnTo>
                  <a:pt x="8317949" y="5674346"/>
                </a:lnTo>
                <a:lnTo>
                  <a:pt x="0" y="567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41285" y="896620"/>
            <a:ext cx="17351999" cy="10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6"/>
              </a:lnSpc>
              <a:spcBef>
                <a:spcPct val="0"/>
              </a:spcBef>
            </a:pPr>
            <a:r>
              <a:rPr lang="en-US" sz="5790">
                <a:solidFill>
                  <a:srgbClr val="FFFFFF"/>
                </a:solidFill>
                <a:latin typeface="Open Sans Extra Bold"/>
              </a:rPr>
              <a:t>T E A M :</a:t>
            </a:r>
            <a:r>
              <a:rPr lang="en-US" sz="5790">
                <a:solidFill>
                  <a:srgbClr val="12C2E8"/>
                </a:solidFill>
                <a:latin typeface="Open Sans Extra Bold"/>
              </a:rPr>
              <a:t> </a:t>
            </a:r>
            <a:r>
              <a:rPr lang="en-US" sz="5790">
                <a:solidFill>
                  <a:srgbClr val="F1E000"/>
                </a:solidFill>
                <a:latin typeface="Open Sans Extra Bold"/>
              </a:rPr>
              <a:t>THE</a:t>
            </a:r>
            <a:r>
              <a:rPr lang="en-US" sz="5790">
                <a:solidFill>
                  <a:srgbClr val="12C2E8"/>
                </a:solidFill>
                <a:latin typeface="Open Sans Extra Bold"/>
              </a:rPr>
              <a:t> </a:t>
            </a:r>
            <a:r>
              <a:rPr lang="en-US" sz="5790">
                <a:solidFill>
                  <a:srgbClr val="F1E000"/>
                </a:solidFill>
                <a:latin typeface="Open Sans Extra Bold"/>
              </a:rPr>
              <a:t>BELIEVERS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392</Words>
  <Application>Microsoft Office PowerPoint</Application>
  <PresentationFormat>Custom</PresentationFormat>
  <Paragraphs>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Copperplate Gothic 32 AB Bold</vt:lpstr>
      <vt:lpstr>Calibri</vt:lpstr>
      <vt:lpstr>Canva Sans 2 Bold</vt:lpstr>
      <vt:lpstr>Open Sauce Bold</vt:lpstr>
      <vt:lpstr>ITC Franklin Gothic LT Semi-Bold</vt:lpstr>
      <vt:lpstr>Arial Bold</vt:lpstr>
      <vt:lpstr>Open Sauce</vt:lpstr>
      <vt:lpstr>Norwester</vt:lpstr>
      <vt:lpstr>montserratregular</vt:lpstr>
      <vt:lpstr>Arial</vt:lpstr>
      <vt:lpstr>Open Sans Extra Bold</vt:lpstr>
      <vt:lpstr>Canva Sans 2</vt:lpstr>
      <vt:lpstr>ITC Franklin Gothic LT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Timeline</dc:title>
  <cp:lastModifiedBy>AGNIK SAHA</cp:lastModifiedBy>
  <cp:revision>3</cp:revision>
  <dcterms:created xsi:type="dcterms:W3CDTF">2006-08-16T00:00:00Z</dcterms:created>
  <dcterms:modified xsi:type="dcterms:W3CDTF">2023-09-23T05:50:48Z</dcterms:modified>
  <dc:identifier>DAFuWHufiao</dc:identifier>
</cp:coreProperties>
</file>